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6" r:id="rId2"/>
    <p:sldId id="313" r:id="rId3"/>
    <p:sldId id="310" r:id="rId4"/>
    <p:sldId id="314" r:id="rId5"/>
    <p:sldId id="315" r:id="rId6"/>
    <p:sldId id="316" r:id="rId7"/>
    <p:sldId id="321" r:id="rId8"/>
    <p:sldId id="320" r:id="rId9"/>
    <p:sldId id="319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296" r:id="rId22"/>
    <p:sldId id="334" r:id="rId23"/>
    <p:sldId id="333" r:id="rId24"/>
    <p:sldId id="335" r:id="rId25"/>
    <p:sldId id="336" r:id="rId26"/>
    <p:sldId id="337" r:id="rId27"/>
    <p:sldId id="31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مفاهیم" id="{9B37A473-C4D7-41C8-AB73-DD572CC9F7E1}">
          <p14:sldIdLst>
            <p14:sldId id="256"/>
            <p14:sldId id="313"/>
            <p14:sldId id="310"/>
            <p14:sldId id="314"/>
            <p14:sldId id="315"/>
            <p14:sldId id="316"/>
            <p14:sldId id="321"/>
          </p14:sldIdLst>
        </p14:section>
        <p14:section name="مدل ها" id="{698FA0EB-73C1-4D6A-A6E4-90BDCB799A9B}">
          <p14:sldIdLst>
            <p14:sldId id="320"/>
            <p14:sldId id="319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296"/>
          </p14:sldIdLst>
        </p14:section>
        <p14:section name="مقیاسهای اندازه گیری" id="{C5B3FA94-F52E-49E2-8C6D-368EBA7CAD93}">
          <p14:sldIdLst>
            <p14:sldId id="334"/>
            <p14:sldId id="333"/>
            <p14:sldId id="335"/>
            <p14:sldId id="336"/>
            <p14:sldId id="33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2F2E8C-4A40-4666-B350-58016718AC1B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 phldr="1"/>
      <dgm:spPr/>
    </dgm:pt>
    <dgm:pt modelId="{C683EFC5-DCB3-49AC-B617-BCE26B89BDC3}">
      <dgm:prSet custT="1"/>
      <dgm:spPr/>
      <dgm:t>
        <a:bodyPr/>
        <a:lstStyle/>
        <a:p>
          <a:pPr marL="0" marR="0" lvl="0" indent="0" algn="l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rPr>
            <a:t>ژنتیک</a:t>
          </a:r>
          <a:endParaRPr kumimoji="0" lang="en-US" altLang="en-US" sz="24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Nazanin" panose="00000400000000000000" pitchFamily="2" charset="-78"/>
          </a:endParaRPr>
        </a:p>
      </dgm:t>
    </dgm:pt>
    <dgm:pt modelId="{005A03C6-EA79-4CB4-8DC0-0E70288707D9}" type="parTrans" cxnId="{3A67A5D4-1859-42F2-B292-00E6C1AA76E0}">
      <dgm:prSet/>
      <dgm:spPr/>
      <dgm:t>
        <a:bodyPr/>
        <a:lstStyle/>
        <a:p>
          <a:endParaRPr lang="en-US"/>
        </a:p>
      </dgm:t>
    </dgm:pt>
    <dgm:pt modelId="{068B7DCC-D0E6-44D8-9397-CB532B0327D0}" type="sibTrans" cxnId="{3A67A5D4-1859-42F2-B292-00E6C1AA76E0}">
      <dgm:prSet/>
      <dgm:spPr/>
      <dgm:t>
        <a:bodyPr/>
        <a:lstStyle/>
        <a:p>
          <a:endParaRPr lang="en-US"/>
        </a:p>
      </dgm:t>
    </dgm:pt>
    <dgm:pt modelId="{74030366-C827-4249-84B8-2A37D2CF8414}">
      <dgm:prSet custT="1"/>
      <dgm:spPr/>
      <dgm:t>
        <a:bodyPr/>
        <a:lstStyle/>
        <a:p>
          <a:pPr marL="0" marR="0" lvl="0" indent="0" algn="l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rPr>
            <a:t>میزبان</a:t>
          </a:r>
          <a:endParaRPr kumimoji="0" lang="en-US" altLang="en-US" sz="24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Nazanin" panose="00000400000000000000" pitchFamily="2" charset="-78"/>
          </a:endParaRPr>
        </a:p>
      </dgm:t>
    </dgm:pt>
    <dgm:pt modelId="{23A5F86C-E582-4D4B-82DE-162E84C61E6B}" type="parTrans" cxnId="{8E7582EE-7FB8-47D1-9CAB-6338E2163602}">
      <dgm:prSet/>
      <dgm:spPr/>
      <dgm:t>
        <a:bodyPr/>
        <a:lstStyle/>
        <a:p>
          <a:endParaRPr lang="en-US"/>
        </a:p>
      </dgm:t>
    </dgm:pt>
    <dgm:pt modelId="{DDE04FE7-6777-4CAF-BACD-F52E22991D73}" type="sibTrans" cxnId="{8E7582EE-7FB8-47D1-9CAB-6338E2163602}">
      <dgm:prSet/>
      <dgm:spPr/>
      <dgm:t>
        <a:bodyPr/>
        <a:lstStyle/>
        <a:p>
          <a:endParaRPr lang="en-US"/>
        </a:p>
      </dgm:t>
    </dgm:pt>
    <dgm:pt modelId="{691E38C1-FC46-4EDF-8B9B-4AB51BAB4B33}">
      <dgm:prSet custT="1"/>
      <dgm:spPr/>
      <dgm:t>
        <a:bodyPr/>
        <a:lstStyle/>
        <a:p>
          <a:pPr marL="0" marR="0" lvl="0" indent="0" algn="l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rPr>
            <a:t>محیط</a:t>
          </a:r>
          <a:endParaRPr kumimoji="0" lang="en-US" altLang="en-US" sz="24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Nazanin" panose="00000400000000000000" pitchFamily="2" charset="-78"/>
          </a:endParaRPr>
        </a:p>
      </dgm:t>
    </dgm:pt>
    <dgm:pt modelId="{22DC553E-E614-4062-BD00-5B4E54245AA5}" type="parTrans" cxnId="{3FC35E02-2654-4DE0-9492-05AE4F2D7C42}">
      <dgm:prSet/>
      <dgm:spPr/>
      <dgm:t>
        <a:bodyPr/>
        <a:lstStyle/>
        <a:p>
          <a:endParaRPr lang="en-US"/>
        </a:p>
      </dgm:t>
    </dgm:pt>
    <dgm:pt modelId="{56E38BA4-B2A2-4FAD-A46D-8421A4C6B631}" type="sibTrans" cxnId="{3FC35E02-2654-4DE0-9492-05AE4F2D7C42}">
      <dgm:prSet/>
      <dgm:spPr/>
      <dgm:t>
        <a:bodyPr/>
        <a:lstStyle/>
        <a:p>
          <a:endParaRPr lang="en-US"/>
        </a:p>
      </dgm:t>
    </dgm:pt>
    <dgm:pt modelId="{EE00E573-40AD-4C27-AD0E-A947E26B1DB6}" type="pres">
      <dgm:prSet presAssocID="{952F2E8C-4A40-4666-B350-58016718AC1B}" presName="composite" presStyleCnt="0">
        <dgm:presLayoutVars>
          <dgm:chMax val="5"/>
          <dgm:dir/>
          <dgm:resizeHandles val="exact"/>
        </dgm:presLayoutVars>
      </dgm:prSet>
      <dgm:spPr/>
    </dgm:pt>
    <dgm:pt modelId="{EB238660-E8A5-44C3-8DB0-A9480F8B78F3}" type="pres">
      <dgm:prSet presAssocID="{C683EFC5-DCB3-49AC-B617-BCE26B89BDC3}" presName="circle1" presStyleLbl="lnNode1" presStyleIdx="0" presStyleCnt="3"/>
      <dgm:spPr/>
    </dgm:pt>
    <dgm:pt modelId="{81E99A53-AA8D-4FDE-BAEE-F5EA54EE5815}" type="pres">
      <dgm:prSet presAssocID="{C683EFC5-DCB3-49AC-B617-BCE26B89BDC3}" presName="text1" presStyleLbl="revTx" presStyleIdx="0" presStyleCnt="3">
        <dgm:presLayoutVars>
          <dgm:bulletEnabled val="1"/>
        </dgm:presLayoutVars>
      </dgm:prSet>
      <dgm:spPr/>
    </dgm:pt>
    <dgm:pt modelId="{0F5B1EF6-0A5F-4C3C-BA0A-AC1043656A3F}" type="pres">
      <dgm:prSet presAssocID="{C683EFC5-DCB3-49AC-B617-BCE26B89BDC3}" presName="line1" presStyleLbl="callout" presStyleIdx="0" presStyleCnt="6"/>
      <dgm:spPr>
        <a:ln>
          <a:solidFill>
            <a:schemeClr val="tx1"/>
          </a:solidFill>
        </a:ln>
      </dgm:spPr>
    </dgm:pt>
    <dgm:pt modelId="{446813A7-1373-4CAA-9F8A-91A530B6A33F}" type="pres">
      <dgm:prSet presAssocID="{C683EFC5-DCB3-49AC-B617-BCE26B89BDC3}" presName="d1" presStyleLbl="callout" presStyleIdx="1" presStyleCnt="6"/>
      <dgm:spPr>
        <a:ln>
          <a:solidFill>
            <a:schemeClr val="tx1"/>
          </a:solidFill>
        </a:ln>
      </dgm:spPr>
    </dgm:pt>
    <dgm:pt modelId="{7FC9BDC5-F71A-4AAA-816C-3A1E2E845C9C}" type="pres">
      <dgm:prSet presAssocID="{74030366-C827-4249-84B8-2A37D2CF8414}" presName="circle2" presStyleLbl="lnNode1" presStyleIdx="1" presStyleCnt="3"/>
      <dgm:spPr/>
    </dgm:pt>
    <dgm:pt modelId="{299295CD-F468-4A2C-B647-8494912103DE}" type="pres">
      <dgm:prSet presAssocID="{74030366-C827-4249-84B8-2A37D2CF8414}" presName="text2" presStyleLbl="revTx" presStyleIdx="1" presStyleCnt="3">
        <dgm:presLayoutVars>
          <dgm:bulletEnabled val="1"/>
        </dgm:presLayoutVars>
      </dgm:prSet>
      <dgm:spPr/>
    </dgm:pt>
    <dgm:pt modelId="{A039D4FD-133C-4616-977A-49DAE9008B83}" type="pres">
      <dgm:prSet presAssocID="{74030366-C827-4249-84B8-2A37D2CF8414}" presName="line2" presStyleLbl="callout" presStyleIdx="2" presStyleCnt="6"/>
      <dgm:spPr>
        <a:ln>
          <a:solidFill>
            <a:schemeClr val="tx1"/>
          </a:solidFill>
        </a:ln>
      </dgm:spPr>
    </dgm:pt>
    <dgm:pt modelId="{C1BB4579-F7C5-4E0D-B5E6-C8FAFA7BE3E5}" type="pres">
      <dgm:prSet presAssocID="{74030366-C827-4249-84B8-2A37D2CF8414}" presName="d2" presStyleLbl="callout" presStyleIdx="3" presStyleCnt="6"/>
      <dgm:spPr>
        <a:ln>
          <a:solidFill>
            <a:schemeClr val="tx1"/>
          </a:solidFill>
        </a:ln>
      </dgm:spPr>
    </dgm:pt>
    <dgm:pt modelId="{6A92A609-225B-43A8-8B74-D1667BC990F9}" type="pres">
      <dgm:prSet presAssocID="{691E38C1-FC46-4EDF-8B9B-4AB51BAB4B33}" presName="circle3" presStyleLbl="lnNode1" presStyleIdx="2" presStyleCnt="3"/>
      <dgm:spPr/>
    </dgm:pt>
    <dgm:pt modelId="{A9D165A0-5D33-4EBE-BCAF-2F87CC86CB07}" type="pres">
      <dgm:prSet presAssocID="{691E38C1-FC46-4EDF-8B9B-4AB51BAB4B33}" presName="text3" presStyleLbl="revTx" presStyleIdx="2" presStyleCnt="3">
        <dgm:presLayoutVars>
          <dgm:bulletEnabled val="1"/>
        </dgm:presLayoutVars>
      </dgm:prSet>
      <dgm:spPr/>
    </dgm:pt>
    <dgm:pt modelId="{7F114309-31EB-4D46-A3D0-75B3D52A9AB9}" type="pres">
      <dgm:prSet presAssocID="{691E38C1-FC46-4EDF-8B9B-4AB51BAB4B33}" presName="line3" presStyleLbl="callout" presStyleIdx="4" presStyleCnt="6"/>
      <dgm:spPr>
        <a:ln>
          <a:solidFill>
            <a:schemeClr val="tx1"/>
          </a:solidFill>
        </a:ln>
      </dgm:spPr>
    </dgm:pt>
    <dgm:pt modelId="{D22500E1-E4E4-4BE7-AFEC-E669E0DA9B12}" type="pres">
      <dgm:prSet presAssocID="{691E38C1-FC46-4EDF-8B9B-4AB51BAB4B33}" presName="d3" presStyleLbl="callout" presStyleIdx="5" presStyleCnt="6"/>
      <dgm:spPr>
        <a:ln>
          <a:solidFill>
            <a:schemeClr val="tx1"/>
          </a:solidFill>
        </a:ln>
      </dgm:spPr>
    </dgm:pt>
  </dgm:ptLst>
  <dgm:cxnLst>
    <dgm:cxn modelId="{3FC35E02-2654-4DE0-9492-05AE4F2D7C42}" srcId="{952F2E8C-4A40-4666-B350-58016718AC1B}" destId="{691E38C1-FC46-4EDF-8B9B-4AB51BAB4B33}" srcOrd="2" destOrd="0" parTransId="{22DC553E-E614-4062-BD00-5B4E54245AA5}" sibTransId="{56E38BA4-B2A2-4FAD-A46D-8421A4C6B631}"/>
    <dgm:cxn modelId="{98D07BC0-38A3-46D0-8BF2-05E40D3BB4BA}" type="presOf" srcId="{74030366-C827-4249-84B8-2A37D2CF8414}" destId="{299295CD-F468-4A2C-B647-8494912103DE}" srcOrd="0" destOrd="0" presId="urn:microsoft.com/office/officeart/2005/8/layout/target1"/>
    <dgm:cxn modelId="{911945C6-1C50-4AF9-96D4-D037729E9D8F}" type="presOf" srcId="{952F2E8C-4A40-4666-B350-58016718AC1B}" destId="{EE00E573-40AD-4C27-AD0E-A947E26B1DB6}" srcOrd="0" destOrd="0" presId="urn:microsoft.com/office/officeart/2005/8/layout/target1"/>
    <dgm:cxn modelId="{3A67A5D4-1859-42F2-B292-00E6C1AA76E0}" srcId="{952F2E8C-4A40-4666-B350-58016718AC1B}" destId="{C683EFC5-DCB3-49AC-B617-BCE26B89BDC3}" srcOrd="0" destOrd="0" parTransId="{005A03C6-EA79-4CB4-8DC0-0E70288707D9}" sibTransId="{068B7DCC-D0E6-44D8-9397-CB532B0327D0}"/>
    <dgm:cxn modelId="{859D02D5-9EA4-49AF-A14A-7C65BC11220E}" type="presOf" srcId="{C683EFC5-DCB3-49AC-B617-BCE26B89BDC3}" destId="{81E99A53-AA8D-4FDE-BAEE-F5EA54EE5815}" srcOrd="0" destOrd="0" presId="urn:microsoft.com/office/officeart/2005/8/layout/target1"/>
    <dgm:cxn modelId="{2B951EED-5F47-4262-AE42-CDA45CD47E7A}" type="presOf" srcId="{691E38C1-FC46-4EDF-8B9B-4AB51BAB4B33}" destId="{A9D165A0-5D33-4EBE-BCAF-2F87CC86CB07}" srcOrd="0" destOrd="0" presId="urn:microsoft.com/office/officeart/2005/8/layout/target1"/>
    <dgm:cxn modelId="{8E7582EE-7FB8-47D1-9CAB-6338E2163602}" srcId="{952F2E8C-4A40-4666-B350-58016718AC1B}" destId="{74030366-C827-4249-84B8-2A37D2CF8414}" srcOrd="1" destOrd="0" parTransId="{23A5F86C-E582-4D4B-82DE-162E84C61E6B}" sibTransId="{DDE04FE7-6777-4CAF-BACD-F52E22991D73}"/>
    <dgm:cxn modelId="{E86DDE7A-A847-4B8E-B8AB-979F112DBCFD}" type="presParOf" srcId="{EE00E573-40AD-4C27-AD0E-A947E26B1DB6}" destId="{EB238660-E8A5-44C3-8DB0-A9480F8B78F3}" srcOrd="0" destOrd="0" presId="urn:microsoft.com/office/officeart/2005/8/layout/target1"/>
    <dgm:cxn modelId="{94CB0A75-EB75-4302-8DBD-7C381DE7E68C}" type="presParOf" srcId="{EE00E573-40AD-4C27-AD0E-A947E26B1DB6}" destId="{81E99A53-AA8D-4FDE-BAEE-F5EA54EE5815}" srcOrd="1" destOrd="0" presId="urn:microsoft.com/office/officeart/2005/8/layout/target1"/>
    <dgm:cxn modelId="{7680880E-E341-4EA8-912F-4169FE048CF9}" type="presParOf" srcId="{EE00E573-40AD-4C27-AD0E-A947E26B1DB6}" destId="{0F5B1EF6-0A5F-4C3C-BA0A-AC1043656A3F}" srcOrd="2" destOrd="0" presId="urn:microsoft.com/office/officeart/2005/8/layout/target1"/>
    <dgm:cxn modelId="{EA566B68-AC64-485F-B85A-8C7E091DAA8E}" type="presParOf" srcId="{EE00E573-40AD-4C27-AD0E-A947E26B1DB6}" destId="{446813A7-1373-4CAA-9F8A-91A530B6A33F}" srcOrd="3" destOrd="0" presId="urn:microsoft.com/office/officeart/2005/8/layout/target1"/>
    <dgm:cxn modelId="{DEB44455-88C7-4A85-AF04-27AF57E7AD84}" type="presParOf" srcId="{EE00E573-40AD-4C27-AD0E-A947E26B1DB6}" destId="{7FC9BDC5-F71A-4AAA-816C-3A1E2E845C9C}" srcOrd="4" destOrd="0" presId="urn:microsoft.com/office/officeart/2005/8/layout/target1"/>
    <dgm:cxn modelId="{1DB88720-5BAC-40F3-995A-9EED4A3F4976}" type="presParOf" srcId="{EE00E573-40AD-4C27-AD0E-A947E26B1DB6}" destId="{299295CD-F468-4A2C-B647-8494912103DE}" srcOrd="5" destOrd="0" presId="urn:microsoft.com/office/officeart/2005/8/layout/target1"/>
    <dgm:cxn modelId="{4FD5985F-B176-4FA0-AC6E-DF76B589086E}" type="presParOf" srcId="{EE00E573-40AD-4C27-AD0E-A947E26B1DB6}" destId="{A039D4FD-133C-4616-977A-49DAE9008B83}" srcOrd="6" destOrd="0" presId="urn:microsoft.com/office/officeart/2005/8/layout/target1"/>
    <dgm:cxn modelId="{754527D5-01CB-41B5-BC57-94ADF2D83435}" type="presParOf" srcId="{EE00E573-40AD-4C27-AD0E-A947E26B1DB6}" destId="{C1BB4579-F7C5-4E0D-B5E6-C8FAFA7BE3E5}" srcOrd="7" destOrd="0" presId="urn:microsoft.com/office/officeart/2005/8/layout/target1"/>
    <dgm:cxn modelId="{B3874DA0-4749-4E46-8AF8-A7B64B13BC43}" type="presParOf" srcId="{EE00E573-40AD-4C27-AD0E-A947E26B1DB6}" destId="{6A92A609-225B-43A8-8B74-D1667BC990F9}" srcOrd="8" destOrd="0" presId="urn:microsoft.com/office/officeart/2005/8/layout/target1"/>
    <dgm:cxn modelId="{05E414B4-F00A-4F7E-9997-13BD2AA2D2F6}" type="presParOf" srcId="{EE00E573-40AD-4C27-AD0E-A947E26B1DB6}" destId="{A9D165A0-5D33-4EBE-BCAF-2F87CC86CB07}" srcOrd="9" destOrd="0" presId="urn:microsoft.com/office/officeart/2005/8/layout/target1"/>
    <dgm:cxn modelId="{3286E9FF-21A7-4EFC-9267-0F9993157C8B}" type="presParOf" srcId="{EE00E573-40AD-4C27-AD0E-A947E26B1DB6}" destId="{7F114309-31EB-4D46-A3D0-75B3D52A9AB9}" srcOrd="10" destOrd="0" presId="urn:microsoft.com/office/officeart/2005/8/layout/target1"/>
    <dgm:cxn modelId="{8287ED1E-55A1-42C8-B5BC-1FABE290C282}" type="presParOf" srcId="{EE00E573-40AD-4C27-AD0E-A947E26B1DB6}" destId="{D22500E1-E4E4-4BE7-AFEC-E669E0DA9B12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92A609-225B-43A8-8B74-D1667BC990F9}">
      <dsp:nvSpPr>
        <dsp:cNvPr id="0" name=""/>
        <dsp:cNvSpPr/>
      </dsp:nvSpPr>
      <dsp:spPr>
        <a:xfrm>
          <a:off x="0" y="1142364"/>
          <a:ext cx="2311717" cy="23117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C9BDC5-F71A-4AAA-816C-3A1E2E845C9C}">
      <dsp:nvSpPr>
        <dsp:cNvPr id="0" name=""/>
        <dsp:cNvSpPr/>
      </dsp:nvSpPr>
      <dsp:spPr>
        <a:xfrm>
          <a:off x="462343" y="1604708"/>
          <a:ext cx="1387030" cy="13870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238660-E8A5-44C3-8DB0-A9480F8B78F3}">
      <dsp:nvSpPr>
        <dsp:cNvPr id="0" name=""/>
        <dsp:cNvSpPr/>
      </dsp:nvSpPr>
      <dsp:spPr>
        <a:xfrm>
          <a:off x="924687" y="2067052"/>
          <a:ext cx="462343" cy="4623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99A53-AA8D-4FDE-BAEE-F5EA54EE5815}">
      <dsp:nvSpPr>
        <dsp:cNvPr id="0" name=""/>
        <dsp:cNvSpPr/>
      </dsp:nvSpPr>
      <dsp:spPr>
        <a:xfrm>
          <a:off x="2697004" y="371792"/>
          <a:ext cx="1155858" cy="6742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marL="0" marR="0" lvl="0" indent="0" algn="l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altLang="en-US" sz="24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rPr>
            <a:t>ژنتیک</a:t>
          </a:r>
          <a:endParaRPr kumimoji="0" lang="en-US" altLang="en-US" sz="2400" b="0" i="0" u="none" strike="noStrike" kern="1200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Nazanin" panose="00000400000000000000" pitchFamily="2" charset="-78"/>
          </a:endParaRPr>
        </a:p>
      </dsp:txBody>
      <dsp:txXfrm>
        <a:off x="2697004" y="371792"/>
        <a:ext cx="1155858" cy="674251"/>
      </dsp:txXfrm>
    </dsp:sp>
    <dsp:sp modelId="{0F5B1EF6-0A5F-4C3C-BA0A-AC1043656A3F}">
      <dsp:nvSpPr>
        <dsp:cNvPr id="0" name=""/>
        <dsp:cNvSpPr/>
      </dsp:nvSpPr>
      <dsp:spPr>
        <a:xfrm>
          <a:off x="2408039" y="708917"/>
          <a:ext cx="2889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6813A7-1373-4CAA-9F8A-91A530B6A33F}">
      <dsp:nvSpPr>
        <dsp:cNvPr id="0" name=""/>
        <dsp:cNvSpPr/>
      </dsp:nvSpPr>
      <dsp:spPr>
        <a:xfrm rot="5400000">
          <a:off x="986910" y="878251"/>
          <a:ext cx="1588920" cy="1251024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295CD-F468-4A2C-B647-8494912103DE}">
      <dsp:nvSpPr>
        <dsp:cNvPr id="0" name=""/>
        <dsp:cNvSpPr/>
      </dsp:nvSpPr>
      <dsp:spPr>
        <a:xfrm>
          <a:off x="2697004" y="1046043"/>
          <a:ext cx="1155858" cy="6742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marL="0" marR="0" lvl="0" indent="0" algn="l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altLang="en-US" sz="24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rPr>
            <a:t>میزبان</a:t>
          </a:r>
          <a:endParaRPr kumimoji="0" lang="en-US" altLang="en-US" sz="2400" b="0" i="0" u="none" strike="noStrike" kern="1200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Nazanin" panose="00000400000000000000" pitchFamily="2" charset="-78"/>
          </a:endParaRPr>
        </a:p>
      </dsp:txBody>
      <dsp:txXfrm>
        <a:off x="2697004" y="1046043"/>
        <a:ext cx="1155858" cy="674251"/>
      </dsp:txXfrm>
    </dsp:sp>
    <dsp:sp modelId="{A039D4FD-133C-4616-977A-49DAE9008B83}">
      <dsp:nvSpPr>
        <dsp:cNvPr id="0" name=""/>
        <dsp:cNvSpPr/>
      </dsp:nvSpPr>
      <dsp:spPr>
        <a:xfrm>
          <a:off x="2408039" y="1383168"/>
          <a:ext cx="2889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B4579-F7C5-4E0D-B5E6-C8FAFA7BE3E5}">
      <dsp:nvSpPr>
        <dsp:cNvPr id="0" name=""/>
        <dsp:cNvSpPr/>
      </dsp:nvSpPr>
      <dsp:spPr>
        <a:xfrm rot="5400000">
          <a:off x="1327966" y="1541983"/>
          <a:ext cx="1238156" cy="919678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D165A0-5D33-4EBE-BCAF-2F87CC86CB07}">
      <dsp:nvSpPr>
        <dsp:cNvPr id="0" name=""/>
        <dsp:cNvSpPr/>
      </dsp:nvSpPr>
      <dsp:spPr>
        <a:xfrm>
          <a:off x="2697004" y="1720294"/>
          <a:ext cx="1155858" cy="6742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marL="0" marR="0" lvl="0" indent="0" algn="l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altLang="en-US" sz="24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rPr>
            <a:t>محیط</a:t>
          </a:r>
          <a:endParaRPr kumimoji="0" lang="en-US" altLang="en-US" sz="2400" b="0" i="0" u="none" strike="noStrike" kern="1200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Nazanin" panose="00000400000000000000" pitchFamily="2" charset="-78"/>
          </a:endParaRPr>
        </a:p>
      </dsp:txBody>
      <dsp:txXfrm>
        <a:off x="2697004" y="1720294"/>
        <a:ext cx="1155858" cy="674251"/>
      </dsp:txXfrm>
    </dsp:sp>
    <dsp:sp modelId="{7F114309-31EB-4D46-A3D0-75B3D52A9AB9}">
      <dsp:nvSpPr>
        <dsp:cNvPr id="0" name=""/>
        <dsp:cNvSpPr/>
      </dsp:nvSpPr>
      <dsp:spPr>
        <a:xfrm>
          <a:off x="2408039" y="2057419"/>
          <a:ext cx="2889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2500E1-E4E4-4BE7-AFEC-E669E0DA9B12}">
      <dsp:nvSpPr>
        <dsp:cNvPr id="0" name=""/>
        <dsp:cNvSpPr/>
      </dsp:nvSpPr>
      <dsp:spPr>
        <a:xfrm rot="5400000">
          <a:off x="1669445" y="2205177"/>
          <a:ext cx="884617" cy="588332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21A8C-1CA0-489E-9101-DA615AA29607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9EA373-7CEA-4EAA-86E2-08F508B49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4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5D888F0-4187-4073-BF6D-0F6AFAECB9EE}" type="datetime1">
              <a:rPr lang="en-US" smtClean="0"/>
              <a:t>10/20/2025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7BF10-360C-4D87-9035-F872739C7681}" type="datetime1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BDA-B95F-493C-9555-839B7CA946D0}" type="datetime1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9125-2691-4858-AF44-C1003BDB8F74}" type="datetime1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0CDB2-1890-44CC-B48F-1ABEED8FE821}" type="datetime1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4A2-2E6B-471A-9AA5-D99E13F28DA1}" type="datetime1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3E27A-1F61-44FA-A8CE-CF208398DD4E}" type="datetime1">
              <a:rPr lang="en-US" smtClean="0"/>
              <a:t>10/20/2025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7E38C-1672-48AF-9F2A-39D4D8858C88}" type="datetime1">
              <a:rPr lang="en-US" smtClean="0"/>
              <a:t>10/20/2025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02084-F6FE-4B0A-BD52-7F3E90DCF655}" type="datetime1">
              <a:rPr lang="en-US" smtClean="0"/>
              <a:t>10/20/2025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9A7D-E365-4BE0-AD1F-4FBD430E77F5}" type="datetime1">
              <a:rPr lang="en-US" smtClean="0"/>
              <a:t>10/20/2025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226-B2E9-4289-83A3-B306AEE4423C}" type="datetime1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D37CAD8-CD53-45D6-AA83-B64E2BF3D4C3}" type="datetime1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DBEA5F0-9516-465F-A410-6A92D929B8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</a:t>
            </a:fld>
            <a:endParaRPr lang="en-US"/>
          </a:p>
        </p:txBody>
      </p:sp>
      <p:pic>
        <p:nvPicPr>
          <p:cNvPr id="4" name="Picture 2" descr="C:\Users\Asus\Desktop\بسم-الله-الرحمن-الرحیم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29961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7315200" cy="8382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مدل تک علیتی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323652"/>
            <a:ext cx="7848600" cy="4000946"/>
          </a:xfrm>
        </p:spPr>
        <p:txBody>
          <a:bodyPr>
            <a:normAutofit/>
          </a:bodyPr>
          <a:lstStyle/>
          <a:p>
            <a:pPr algn="r" rtl="1"/>
            <a:endParaRPr lang="fa-IR" altLang="en-US" dirty="0"/>
          </a:p>
          <a:p>
            <a:pPr algn="r" rtl="1"/>
            <a:endParaRPr lang="fa-IR" altLang="en-US" dirty="0"/>
          </a:p>
          <a:p>
            <a:pPr algn="r" rtl="1"/>
            <a:r>
              <a:rPr lang="fa-IR" altLang="en-US" dirty="0"/>
              <a:t>ورود یک میکروب در یک جامعه برای توجیه بروز بیماری و توسعه همه‌گیری کافی است!</a:t>
            </a:r>
          </a:p>
          <a:p>
            <a:pPr algn="r" rtl="1"/>
            <a:r>
              <a:rPr lang="fa-IR" altLang="en-US" dirty="0"/>
              <a:t>چنین برداشتی در مورد سبب‌شناسی بیماری ساده‌انگارانه است.</a:t>
            </a:r>
          </a:p>
          <a:p>
            <a:pPr algn="r" rtl="1"/>
            <a:r>
              <a:rPr lang="fa-IR" altLang="en-US" dirty="0"/>
              <a:t>سطح مصونیت جامعه، میزان تماس، سطح بهداشت و بسیاری عوامل دیگر نیز می‌توانند در انتقال بیماری و ایجاد همه‌گیری نقش داشته باشند.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10</a:t>
            </a:fld>
            <a:endParaRPr lang="en-US"/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auto">
          <a:xfrm>
            <a:off x="4038600" y="1676400"/>
            <a:ext cx="1219200" cy="1219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sz="2800" dirty="0">
                <a:cs typeface="+mn-cs"/>
              </a:rPr>
              <a:t>انسان</a:t>
            </a:r>
            <a:endParaRPr lang="en-US" altLang="en-US" sz="2800" dirty="0">
              <a:cs typeface="+mn-cs"/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6400800" y="1676400"/>
            <a:ext cx="1219200" cy="1219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sz="2800" dirty="0">
                <a:cs typeface="+mn-cs"/>
              </a:rPr>
              <a:t>بیماری</a:t>
            </a:r>
            <a:endParaRPr lang="en-US" altLang="en-US" sz="2800" dirty="0">
              <a:cs typeface="+mn-cs"/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1676400" y="1676400"/>
            <a:ext cx="1219200" cy="1219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sz="2800" dirty="0">
                <a:cs typeface="+mn-cs"/>
              </a:rPr>
              <a:t>میکروب</a:t>
            </a:r>
            <a:endParaRPr lang="en-US" altLang="en-US" sz="2800" dirty="0">
              <a:cs typeface="+mn-cs"/>
            </a:endParaRPr>
          </a:p>
        </p:txBody>
      </p:sp>
      <p:cxnSp>
        <p:nvCxnSpPr>
          <p:cNvPr id="13" name="AutoShape 11"/>
          <p:cNvCxnSpPr>
            <a:cxnSpLocks noChangeShapeType="1"/>
            <a:stCxn id="12" idx="6"/>
            <a:endCxn id="10" idx="2"/>
          </p:cNvCxnSpPr>
          <p:nvPr/>
        </p:nvCxnSpPr>
        <p:spPr bwMode="auto">
          <a:xfrm>
            <a:off x="2895600" y="2286000"/>
            <a:ext cx="11430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12"/>
          <p:cNvCxnSpPr>
            <a:cxnSpLocks noChangeShapeType="1"/>
            <a:stCxn id="10" idx="6"/>
            <a:endCxn id="11" idx="2"/>
          </p:cNvCxnSpPr>
          <p:nvPr/>
        </p:nvCxnSpPr>
        <p:spPr bwMode="auto">
          <a:xfrm>
            <a:off x="5257800" y="2286000"/>
            <a:ext cx="11430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391087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عوامل موثر در ایجاد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/>
              <a:t>عوامل مرتبط با میزبان (عوامل درونی، ذاتی، </a:t>
            </a:r>
            <a:r>
              <a:rPr lang="en-US" altLang="en-US" dirty="0"/>
              <a:t>Intrinsic</a:t>
            </a:r>
            <a:r>
              <a:rPr lang="fa-IR" altLang="en-US" dirty="0"/>
              <a:t>)</a:t>
            </a:r>
          </a:p>
          <a:p>
            <a:pPr lvl="1" algn="r" rtl="1"/>
            <a:r>
              <a:rPr lang="fa-IR" altLang="en-US" dirty="0"/>
              <a:t>آمادگی شخص در مقابل بیماری</a:t>
            </a:r>
          </a:p>
          <a:p>
            <a:pPr algn="r" rtl="1"/>
            <a:endParaRPr lang="fa-IR" altLang="en-US" dirty="0"/>
          </a:p>
          <a:p>
            <a:pPr algn="r" rtl="1"/>
            <a:r>
              <a:rPr lang="fa-IR" altLang="en-US" dirty="0"/>
              <a:t>عوامل مرتبط با محیط (عوامل خارجی، </a:t>
            </a:r>
            <a:r>
              <a:rPr lang="en-US" altLang="en-US" dirty="0"/>
              <a:t>Extrinsic</a:t>
            </a:r>
            <a:r>
              <a:rPr lang="fa-IR" altLang="en-US" dirty="0"/>
              <a:t>)</a:t>
            </a:r>
          </a:p>
          <a:p>
            <a:pPr lvl="1" algn="r" rtl="1"/>
            <a:r>
              <a:rPr lang="fa-IR" altLang="en-US" dirty="0"/>
              <a:t>چگونگی تماس شخص با عامل بیماریزا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257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عوامل مرتبط با میزبان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altLang="en-US" dirty="0">
                <a:solidFill>
                  <a:srgbClr val="00007D"/>
                </a:solidFill>
              </a:rPr>
              <a:t>گروه خونی</a:t>
            </a:r>
          </a:p>
          <a:p>
            <a:pPr lvl="1" algn="just" rtl="1"/>
            <a:r>
              <a:rPr lang="fa-IR" altLang="en-US" dirty="0"/>
              <a:t>اشخاص دارای گروه خونی </a:t>
            </a:r>
            <a:r>
              <a:rPr lang="en-US" altLang="en-US" dirty="0">
                <a:latin typeface="Times New Roman" pitchFamily="18" charset="0"/>
              </a:rPr>
              <a:t>A</a:t>
            </a:r>
            <a:r>
              <a:rPr lang="fa-IR" altLang="en-US" dirty="0"/>
              <a:t> در خطر بیشتر ابتلا به سرطان معده قرار دارند.</a:t>
            </a:r>
          </a:p>
          <a:p>
            <a:pPr lvl="1" algn="just" rtl="1"/>
            <a:r>
              <a:rPr lang="fa-IR" altLang="en-US" dirty="0"/>
              <a:t>افراد دارای گروه خونی </a:t>
            </a:r>
            <a:r>
              <a:rPr lang="en-US" altLang="en-US" dirty="0">
                <a:latin typeface="Times New Roman" pitchFamily="18" charset="0"/>
              </a:rPr>
              <a:t>O</a:t>
            </a:r>
            <a:r>
              <a:rPr lang="fa-IR" altLang="en-US" dirty="0"/>
              <a:t> در ابتلا به زخم دوازدهه مستعدترند.</a:t>
            </a:r>
          </a:p>
          <a:p>
            <a:pPr lvl="1" algn="just" rtl="1"/>
            <a:r>
              <a:rPr lang="fa-IR" altLang="en-US" dirty="0"/>
              <a:t>کم‌خونی داسی شکل (</a:t>
            </a:r>
            <a:r>
              <a:rPr lang="en-US" altLang="en-US" dirty="0">
                <a:latin typeface="Times New Roman" pitchFamily="18" charset="0"/>
              </a:rPr>
              <a:t>Cycle Cell Anemia</a:t>
            </a:r>
            <a:r>
              <a:rPr lang="fa-IR" altLang="en-US" dirty="0"/>
              <a:t>) با کاهش خطر ابتلا به بیماری مالاریا از نوع فالسیپاروم مرتبط است.</a:t>
            </a:r>
          </a:p>
          <a:p>
            <a:pPr algn="r" rtl="1"/>
            <a:endParaRPr lang="fa-IR" altLang="en-US" dirty="0">
              <a:solidFill>
                <a:srgbClr val="00007D"/>
              </a:solidFill>
            </a:endParaRPr>
          </a:p>
          <a:p>
            <a:pPr algn="r" rtl="1"/>
            <a:r>
              <a:rPr lang="fa-IR" altLang="en-US" dirty="0">
                <a:solidFill>
                  <a:srgbClr val="00007D"/>
                </a:solidFill>
              </a:rPr>
              <a:t>شخصیت:</a:t>
            </a:r>
            <a:r>
              <a:rPr lang="fa-IR" altLang="en-US" dirty="0"/>
              <a:t> (شدیداً تحت تاثیر محیط واقع می‌شود)</a:t>
            </a:r>
          </a:p>
          <a:p>
            <a:pPr lvl="1" algn="just" rtl="1"/>
            <a:r>
              <a:rPr lang="fa-IR" altLang="en-US" dirty="0"/>
              <a:t>میزان بیماری قلبی-عروقی در افراد با تیپ شخصیتی </a:t>
            </a:r>
            <a:r>
              <a:rPr lang="en-US" altLang="en-US" dirty="0">
                <a:latin typeface="Times New Roman" pitchFamily="18" charset="0"/>
              </a:rPr>
              <a:t>A</a:t>
            </a:r>
            <a:r>
              <a:rPr lang="fa-IR" altLang="en-US" dirty="0"/>
              <a:t> بیشتر است.</a:t>
            </a: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8197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عوامل مرتبط با میزبان (ادامه)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altLang="en-US" dirty="0">
                <a:solidFill>
                  <a:srgbClr val="00007D"/>
                </a:solidFill>
              </a:rPr>
              <a:t>طبقه اجتماعی</a:t>
            </a:r>
            <a:r>
              <a:rPr lang="fa-IR" altLang="en-US" dirty="0"/>
              <a:t> (شدیداً با محیط و همچنین با تجارب و نحوه زندگانی افراد مرتبط است)</a:t>
            </a:r>
          </a:p>
          <a:p>
            <a:pPr lvl="1" algn="r" rtl="1"/>
            <a:r>
              <a:rPr lang="fa-IR" altLang="en-US" dirty="0"/>
              <a:t>بر خلاف سرطان سینه، سرطان دهانه رحم در طبقات اجتماعی پایین‌تر شایع‌تر است.</a:t>
            </a:r>
          </a:p>
          <a:p>
            <a:pPr lvl="1" algn="r" rtl="1"/>
            <a:r>
              <a:rPr lang="fa-IR" altLang="en-US" dirty="0"/>
              <a:t>بیماریهای قلبی عروقی در طبقات اجتماعی مرفه‌تر شایعتر است.</a:t>
            </a:r>
          </a:p>
          <a:p>
            <a:pPr lvl="1" algn="r" rtl="1"/>
            <a:r>
              <a:rPr lang="fa-IR" altLang="en-US" dirty="0"/>
              <a:t>و ...</a:t>
            </a:r>
          </a:p>
          <a:p>
            <a:pPr algn="r" rtl="1"/>
            <a:endParaRPr lang="fa-IR" altLang="en-US" dirty="0">
              <a:solidFill>
                <a:srgbClr val="00007D"/>
              </a:solidFill>
            </a:endParaRPr>
          </a:p>
          <a:p>
            <a:pPr algn="r" rtl="1"/>
            <a:r>
              <a:rPr lang="fa-IR" altLang="en-US" dirty="0">
                <a:solidFill>
                  <a:srgbClr val="00007D"/>
                </a:solidFill>
              </a:rPr>
              <a:t>ایمنی اختصاصی</a:t>
            </a:r>
          </a:p>
          <a:p>
            <a:pPr lvl="1" algn="r" rtl="1"/>
            <a:r>
              <a:rPr lang="fa-IR" altLang="en-US" dirty="0"/>
              <a:t>تغییر واکنش فرد در مقابل یک ماده خاص به علت واکسیناسیون و یا ابتلای طبیعی به بیماری.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0605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7315200" cy="9144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عوامل مرتبط با محیط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4953000"/>
          </a:xfrm>
        </p:spPr>
        <p:txBody>
          <a:bodyPr>
            <a:normAutofit lnSpcReduction="10000"/>
          </a:bodyPr>
          <a:lstStyle/>
          <a:p>
            <a:pPr algn="just" rtl="1">
              <a:lnSpc>
                <a:spcPct val="80000"/>
              </a:lnSpc>
            </a:pPr>
            <a:r>
              <a:rPr lang="fa-IR" altLang="en-US" dirty="0">
                <a:solidFill>
                  <a:srgbClr val="0033CC"/>
                </a:solidFill>
              </a:rPr>
              <a:t>عوامل زیستی (</a:t>
            </a:r>
            <a:r>
              <a:rPr lang="en-US" altLang="en-US" dirty="0">
                <a:solidFill>
                  <a:srgbClr val="0033CC"/>
                </a:solidFill>
                <a:latin typeface="Times New Roman" pitchFamily="18" charset="0"/>
              </a:rPr>
              <a:t>Biologic</a:t>
            </a:r>
            <a:r>
              <a:rPr lang="fa-IR" altLang="en-US" dirty="0">
                <a:solidFill>
                  <a:srgbClr val="0033CC"/>
                </a:solidFill>
              </a:rPr>
              <a:t>)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عوامل عفونی بیماریزا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مخازن (</a:t>
            </a:r>
            <a:r>
              <a:rPr lang="en-US" altLang="en-US" dirty="0">
                <a:latin typeface="Times New Roman" pitchFamily="18" charset="0"/>
              </a:rPr>
              <a:t>Reservoirs</a:t>
            </a:r>
            <a:r>
              <a:rPr lang="fa-IR" altLang="en-US" dirty="0"/>
              <a:t>) و منابع (</a:t>
            </a:r>
            <a:r>
              <a:rPr lang="en-US" altLang="en-US" dirty="0">
                <a:latin typeface="Times New Roman" pitchFamily="18" charset="0"/>
              </a:rPr>
              <a:t>Sources</a:t>
            </a:r>
            <a:r>
              <a:rPr lang="fa-IR" altLang="en-US" dirty="0"/>
              <a:t>)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ناقلین (</a:t>
            </a:r>
            <a:r>
              <a:rPr lang="en-US" altLang="en-US" dirty="0">
                <a:latin typeface="Times New Roman" pitchFamily="18" charset="0"/>
              </a:rPr>
              <a:t>Vector</a:t>
            </a:r>
            <a:r>
              <a:rPr lang="fa-IR" altLang="en-US" dirty="0"/>
              <a:t>)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گیاهان و حیوانات</a:t>
            </a:r>
          </a:p>
          <a:p>
            <a:pPr algn="just" rtl="1">
              <a:lnSpc>
                <a:spcPct val="80000"/>
              </a:lnSpc>
            </a:pPr>
            <a:endParaRPr lang="fa-IR" altLang="en-US" dirty="0">
              <a:solidFill>
                <a:srgbClr val="0033CC"/>
              </a:solidFill>
            </a:endParaRPr>
          </a:p>
          <a:p>
            <a:pPr algn="just" rtl="1">
              <a:lnSpc>
                <a:spcPct val="80000"/>
              </a:lnSpc>
            </a:pPr>
            <a:r>
              <a:rPr lang="fa-IR" altLang="en-US" dirty="0">
                <a:solidFill>
                  <a:srgbClr val="0033CC"/>
                </a:solidFill>
              </a:rPr>
              <a:t>عوامل اجتماعی (</a:t>
            </a:r>
            <a:r>
              <a:rPr lang="en-US" altLang="en-US" dirty="0">
                <a:solidFill>
                  <a:srgbClr val="0033CC"/>
                </a:solidFill>
                <a:latin typeface="Times New Roman" pitchFamily="18" charset="0"/>
              </a:rPr>
              <a:t>Social</a:t>
            </a:r>
            <a:r>
              <a:rPr lang="fa-IR" altLang="en-US" dirty="0">
                <a:solidFill>
                  <a:srgbClr val="0033CC"/>
                </a:solidFill>
              </a:rPr>
              <a:t>)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سازمانها و نهادهای مهم اقتصادی، سیاسی و اجتماعی</a:t>
            </a:r>
          </a:p>
          <a:p>
            <a:pPr lvl="2" algn="just" rtl="1">
              <a:lnSpc>
                <a:spcPct val="80000"/>
              </a:lnSpc>
            </a:pPr>
            <a:r>
              <a:rPr lang="fa-IR" altLang="en-US" dirty="0"/>
              <a:t>این سازمانها و نهادها روی </a:t>
            </a:r>
            <a:r>
              <a:rPr lang="fa-IR" altLang="en-US" dirty="0">
                <a:solidFill>
                  <a:srgbClr val="FF0066"/>
                </a:solidFill>
              </a:rPr>
              <a:t>سطح کیفی ارائه خدمات</a:t>
            </a:r>
            <a:r>
              <a:rPr lang="fa-IR" altLang="en-US" dirty="0"/>
              <a:t>، </a:t>
            </a:r>
            <a:r>
              <a:rPr lang="fa-IR" altLang="en-US" dirty="0">
                <a:solidFill>
                  <a:srgbClr val="FF0066"/>
                </a:solidFill>
              </a:rPr>
              <a:t>نظام عرضه خدمات بهداشتی و پزشکی</a:t>
            </a:r>
            <a:r>
              <a:rPr lang="fa-IR" altLang="en-US" dirty="0"/>
              <a:t>، </a:t>
            </a:r>
            <a:r>
              <a:rPr lang="fa-IR" altLang="en-US" dirty="0">
                <a:solidFill>
                  <a:srgbClr val="FF0066"/>
                </a:solidFill>
              </a:rPr>
              <a:t>چگونگی اجرای قوانین</a:t>
            </a:r>
            <a:r>
              <a:rPr lang="fa-IR" altLang="en-US" dirty="0"/>
              <a:t> و </a:t>
            </a:r>
            <a:r>
              <a:rPr lang="fa-IR" altLang="en-US" dirty="0">
                <a:solidFill>
                  <a:srgbClr val="FF0066"/>
                </a:solidFill>
              </a:rPr>
              <a:t>چگونگی کنترل عوامل محیطی (آلودگی، مسکن، ...)</a:t>
            </a:r>
            <a:r>
              <a:rPr lang="fa-IR" altLang="en-US" dirty="0"/>
              <a:t> تاثیر می‌گذارند.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عادتهای اجتماعی خاص (نوع غذا، نحوه پخت، نوع پوشش، سطح پذیرش افکار نو و ...)</a:t>
            </a:r>
          </a:p>
          <a:p>
            <a:pPr algn="just" rtl="1">
              <a:lnSpc>
                <a:spcPct val="80000"/>
              </a:lnSpc>
            </a:pPr>
            <a:endParaRPr lang="fa-IR" altLang="en-US" dirty="0">
              <a:solidFill>
                <a:srgbClr val="0033CC"/>
              </a:solidFill>
            </a:endParaRPr>
          </a:p>
          <a:p>
            <a:pPr algn="just" rtl="1">
              <a:lnSpc>
                <a:spcPct val="80000"/>
              </a:lnSpc>
            </a:pPr>
            <a:r>
              <a:rPr lang="fa-IR" altLang="en-US" dirty="0">
                <a:solidFill>
                  <a:srgbClr val="0033CC"/>
                </a:solidFill>
              </a:rPr>
              <a:t>عوامل فیزیکی (</a:t>
            </a:r>
            <a:r>
              <a:rPr lang="en-US" altLang="en-US" dirty="0">
                <a:solidFill>
                  <a:srgbClr val="0033CC"/>
                </a:solidFill>
                <a:latin typeface="Times New Roman" pitchFamily="18" charset="0"/>
              </a:rPr>
              <a:t>Physical</a:t>
            </a:r>
            <a:r>
              <a:rPr lang="fa-IR" altLang="en-US" dirty="0">
                <a:solidFill>
                  <a:srgbClr val="0033CC"/>
                </a:solidFill>
              </a:rPr>
              <a:t>)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گرما، سرما، نور، آب، هوا، رطوبت، اشعه </a:t>
            </a:r>
            <a:r>
              <a:rPr lang="en-US" altLang="en-US" dirty="0">
                <a:latin typeface="Times New Roman" pitchFamily="18" charset="0"/>
              </a:rPr>
              <a:t>X</a:t>
            </a:r>
            <a:r>
              <a:rPr lang="fa-IR" altLang="en-US" dirty="0"/>
              <a:t> و انواع مواد شیمیایی</a:t>
            </a: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262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315200" cy="8382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چند تعریف عوامل زیستی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7924800" cy="5181600"/>
          </a:xfrm>
        </p:spPr>
        <p:txBody>
          <a:bodyPr>
            <a:norm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en-US" dirty="0">
                <a:solidFill>
                  <a:srgbClr val="00007D"/>
                </a:solidFill>
              </a:rPr>
              <a:t>عامل بیماریزا (</a:t>
            </a:r>
            <a:r>
              <a:rPr lang="en-US" altLang="en-US" dirty="0">
                <a:solidFill>
                  <a:srgbClr val="00007D"/>
                </a:solidFill>
                <a:latin typeface="Times New Roman" pitchFamily="18" charset="0"/>
              </a:rPr>
              <a:t>Agent</a:t>
            </a:r>
            <a:r>
              <a:rPr lang="fa-IR" altLang="en-US" dirty="0">
                <a:solidFill>
                  <a:srgbClr val="00007D"/>
                </a:solidFill>
              </a:rPr>
              <a:t>) </a:t>
            </a:r>
          </a:p>
          <a:p>
            <a:pPr lvl="1" algn="r" rtl="1">
              <a:lnSpc>
                <a:spcPct val="80000"/>
              </a:lnSpc>
            </a:pPr>
            <a:r>
              <a:rPr lang="fa-IR" altLang="en-US" dirty="0"/>
              <a:t>وقتی حضور یک عامل برای ایجاد بیماری در میزبان ضروری باشد، آن را عامل بیماریزا گویند.</a:t>
            </a:r>
          </a:p>
          <a:p>
            <a:pPr algn="r" rtl="1">
              <a:lnSpc>
                <a:spcPct val="80000"/>
              </a:lnSpc>
            </a:pPr>
            <a:r>
              <a:rPr lang="fa-IR" altLang="en-US" dirty="0">
                <a:solidFill>
                  <a:srgbClr val="00007D"/>
                </a:solidFill>
              </a:rPr>
              <a:t>مخزن (</a:t>
            </a:r>
            <a:r>
              <a:rPr lang="en-US" altLang="en-US" dirty="0">
                <a:solidFill>
                  <a:srgbClr val="00007D"/>
                </a:solidFill>
                <a:latin typeface="Times New Roman" pitchFamily="18" charset="0"/>
              </a:rPr>
              <a:t>Reservoir</a:t>
            </a:r>
            <a:r>
              <a:rPr lang="fa-IR" altLang="en-US" dirty="0">
                <a:solidFill>
                  <a:srgbClr val="00007D"/>
                </a:solidFill>
              </a:rPr>
              <a:t>)</a:t>
            </a:r>
          </a:p>
          <a:p>
            <a:pPr lvl="1" algn="r" rtl="1">
              <a:lnSpc>
                <a:spcPct val="80000"/>
              </a:lnSpc>
            </a:pPr>
            <a:r>
              <a:rPr lang="fa-IR" altLang="en-US" dirty="0"/>
              <a:t>هر موجودی (زنده یا غیرزنده) که عامل بیماریزا در آن زندگی و  تکثیر می‌یابد و در درجه اول بقای عامل به آن بستگی دارد.</a:t>
            </a:r>
          </a:p>
          <a:p>
            <a:pPr algn="r" rtl="1">
              <a:lnSpc>
                <a:spcPct val="80000"/>
              </a:lnSpc>
            </a:pPr>
            <a:r>
              <a:rPr lang="fa-IR" altLang="en-US" dirty="0">
                <a:solidFill>
                  <a:srgbClr val="00007D"/>
                </a:solidFill>
              </a:rPr>
              <a:t> منبع (</a:t>
            </a:r>
            <a:r>
              <a:rPr lang="en-US" altLang="en-US" dirty="0">
                <a:solidFill>
                  <a:srgbClr val="00007D"/>
                </a:solidFill>
                <a:latin typeface="Times New Roman" pitchFamily="18" charset="0"/>
              </a:rPr>
              <a:t>Source</a:t>
            </a:r>
            <a:r>
              <a:rPr lang="fa-IR" altLang="en-US" dirty="0">
                <a:solidFill>
                  <a:srgbClr val="00007D"/>
                </a:solidFill>
              </a:rPr>
              <a:t>)</a:t>
            </a:r>
          </a:p>
          <a:p>
            <a:pPr lvl="1" algn="r" rtl="1">
              <a:lnSpc>
                <a:spcPct val="80000"/>
              </a:lnSpc>
            </a:pPr>
            <a:r>
              <a:rPr lang="fa-IR" altLang="en-US" dirty="0"/>
              <a:t>هر موجودی (زنده یا غیرزنده) که عامل بیماریزا از آن می‌گذرد و به میزبان راه می‌یابد.</a:t>
            </a:r>
          </a:p>
          <a:p>
            <a:pPr algn="just" rtl="1">
              <a:lnSpc>
                <a:spcPct val="80000"/>
              </a:lnSpc>
            </a:pPr>
            <a:r>
              <a:rPr lang="fa-IR" altLang="en-US" dirty="0">
                <a:solidFill>
                  <a:srgbClr val="00007D"/>
                </a:solidFill>
              </a:rPr>
              <a:t>ناقل (</a:t>
            </a:r>
            <a:r>
              <a:rPr lang="en-US" altLang="en-US" dirty="0">
                <a:solidFill>
                  <a:srgbClr val="00007D"/>
                </a:solidFill>
                <a:latin typeface="Times New Roman" pitchFamily="18" charset="0"/>
              </a:rPr>
              <a:t>Vector</a:t>
            </a:r>
            <a:r>
              <a:rPr lang="fa-IR" altLang="en-US" dirty="0">
                <a:solidFill>
                  <a:srgbClr val="00007D"/>
                </a:solidFill>
              </a:rPr>
              <a:t>)</a:t>
            </a:r>
            <a:r>
              <a:rPr lang="en-US" altLang="en-US" dirty="0">
                <a:solidFill>
                  <a:srgbClr val="00007D"/>
                </a:solidFill>
              </a:rPr>
              <a:t> 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بندپا یا حشره‌ای که عامل بیماریزا را به میزیان حساس می‌رساند.</a:t>
            </a:r>
          </a:p>
          <a:p>
            <a:pPr algn="just" rtl="1">
              <a:lnSpc>
                <a:spcPct val="80000"/>
              </a:lnSpc>
            </a:pPr>
            <a:r>
              <a:rPr lang="fa-IR" altLang="en-US" dirty="0">
                <a:solidFill>
                  <a:srgbClr val="00007D"/>
                </a:solidFill>
              </a:rPr>
              <a:t>میزبان (</a:t>
            </a:r>
            <a:r>
              <a:rPr lang="en-US" altLang="en-US" dirty="0">
                <a:solidFill>
                  <a:srgbClr val="00007D"/>
                </a:solidFill>
                <a:latin typeface="Times New Roman" pitchFamily="18" charset="0"/>
              </a:rPr>
              <a:t>Host</a:t>
            </a:r>
            <a:r>
              <a:rPr lang="fa-IR" altLang="en-US" dirty="0">
                <a:solidFill>
                  <a:srgbClr val="00007D"/>
                </a:solidFill>
              </a:rPr>
              <a:t>)</a:t>
            </a:r>
          </a:p>
          <a:p>
            <a:pPr lvl="1" algn="just" rtl="1">
              <a:lnSpc>
                <a:spcPct val="80000"/>
              </a:lnSpc>
            </a:pPr>
            <a:r>
              <a:rPr lang="fa-IR" altLang="en-US" dirty="0"/>
              <a:t>انسان، حیوان و یا پرنده‌ای که عامل بیماریزا در آن بصورت طبیعی زندگی و  تکثیر می‌یابد (میزبان یک نوع مخزن عفونت است)</a:t>
            </a:r>
            <a:endParaRPr lang="en-US" altLang="en-US" dirty="0">
              <a:solidFill>
                <a:srgbClr val="0000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2136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15200" cy="8382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ارتباط عوامل با یکدیگر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2400" cy="4572000"/>
          </a:xfrm>
        </p:spPr>
        <p:txBody>
          <a:bodyPr>
            <a:normAutofit fontScale="85000" lnSpcReduction="10000"/>
          </a:bodyPr>
          <a:lstStyle/>
          <a:p>
            <a:pPr algn="just" rtl="1">
              <a:lnSpc>
                <a:spcPct val="150000"/>
              </a:lnSpc>
            </a:pPr>
            <a:r>
              <a:rPr lang="fa-IR" altLang="en-US" b="1" dirty="0">
                <a:solidFill>
                  <a:srgbClr val="00007D"/>
                </a:solidFill>
              </a:rPr>
              <a:t>مدل‌های چند علیتی:</a:t>
            </a:r>
            <a:r>
              <a:rPr lang="fa-IR" altLang="en-US" dirty="0"/>
              <a:t> ترسیم چگونگی </a:t>
            </a:r>
            <a:r>
              <a:rPr lang="fa-IR" altLang="en-US" dirty="0">
                <a:solidFill>
                  <a:srgbClr val="FF0066"/>
                </a:solidFill>
              </a:rPr>
              <a:t>تاثیر متقابل</a:t>
            </a:r>
            <a:r>
              <a:rPr lang="fa-IR" altLang="en-US" dirty="0"/>
              <a:t> عوامل مختلف در ایجاد بیماری</a:t>
            </a:r>
          </a:p>
          <a:p>
            <a:pPr algn="just" rtl="1">
              <a:lnSpc>
                <a:spcPct val="150000"/>
              </a:lnSpc>
            </a:pPr>
            <a:r>
              <a:rPr lang="fa-IR" altLang="en-US" dirty="0"/>
              <a:t>در تمام این مدل‌ها تعادل نیروهایی که تعیین‌کننده حالت سلامت فرد می‌باشند، از نوع تعادل پویا است.</a:t>
            </a:r>
          </a:p>
          <a:p>
            <a:pPr algn="just" rtl="1">
              <a:lnSpc>
                <a:spcPct val="150000"/>
              </a:lnSpc>
            </a:pPr>
            <a:r>
              <a:rPr lang="fa-IR" altLang="en-US" dirty="0"/>
              <a:t>یعنی تغییرات بالقوه زیان‌باری که در هر یک از اجزای این نظام ایجاد می‌شود، اگر سایر قسمت‌های این نظام خاصیت جبران‌کنندگی داشته باشند، منجر به بیماری قابل کشف نمی‌شود.</a:t>
            </a:r>
          </a:p>
          <a:p>
            <a:pPr algn="just" rtl="1">
              <a:lnSpc>
                <a:spcPct val="150000"/>
              </a:lnSpc>
            </a:pPr>
            <a:r>
              <a:rPr lang="fa-IR" altLang="en-US" dirty="0"/>
              <a:t>اگر تعادل موجود مستحکم نباشد، حتی تغییرات خیلی مختصر نیز موجب بیماری می‌شود. (پرواز در ارتفاع زیاد در بیماران مبتلا به کم‌خونی داسی شکل، عفونت‌های فرصت‌طلب و ...)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773952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914400"/>
            <a:ext cx="7024744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/>
              <a:t>مدل مثلث اپیدمیولوژی</a:t>
            </a:r>
            <a:br>
              <a:rPr lang="fa-IR" b="1" dirty="0"/>
            </a:br>
            <a:r>
              <a:rPr lang="en-US" sz="3100" b="1" dirty="0"/>
              <a:t>The epidemiological triangle model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17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endParaRPr lang="fa-IR" alt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809744" y="2313431"/>
            <a:ext cx="3419856" cy="3493008"/>
          </a:xfrm>
        </p:spPr>
        <p:txBody>
          <a:bodyPr>
            <a:normAutofit fontScale="92500"/>
          </a:bodyPr>
          <a:lstStyle/>
          <a:p>
            <a:pPr algn="just" rtl="1">
              <a:lnSpc>
                <a:spcPct val="150000"/>
              </a:lnSpc>
            </a:pPr>
            <a:r>
              <a:rPr lang="fa-IR" altLang="en-US" dirty="0">
                <a:solidFill>
                  <a:schemeClr val="tx1"/>
                </a:solidFill>
              </a:rPr>
              <a:t>متشکل از میزبان، محیط و عامل بیماریزا</a:t>
            </a:r>
          </a:p>
          <a:p>
            <a:pPr algn="just" rtl="1">
              <a:lnSpc>
                <a:spcPct val="150000"/>
              </a:lnSpc>
            </a:pPr>
            <a:r>
              <a:rPr lang="fa-IR" altLang="en-US" dirty="0">
                <a:solidFill>
                  <a:schemeClr val="tx1"/>
                </a:solidFill>
              </a:rPr>
              <a:t>در این مدل عامل بیماریزا به صورت یک عامل مستقل و جدا از محیط به حساب آمده است.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-22000" contras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14600"/>
            <a:ext cx="388027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99073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b="1" dirty="0"/>
              <a:t>مدل چرخ</a:t>
            </a:r>
            <a:br>
              <a:rPr lang="fa-IR" b="1" dirty="0"/>
            </a:br>
            <a:r>
              <a:rPr lang="en-US" b="1" dirty="0"/>
              <a:t>The wheel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876800" y="2313430"/>
            <a:ext cx="3733800" cy="3706370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altLang="en-US" dirty="0"/>
              <a:t>دارای یک محور مرکزی (میزبان یا انسان) است که ساختمان ژنتیکی میزبان در مرکز آن قرار دارد.</a:t>
            </a:r>
          </a:p>
          <a:p>
            <a:pPr algn="r" rtl="1"/>
            <a:endParaRPr lang="fa-IR" altLang="en-US" dirty="0"/>
          </a:p>
          <a:p>
            <a:pPr algn="r" rtl="1"/>
            <a:r>
              <a:rPr lang="fa-IR" altLang="en-US" dirty="0"/>
              <a:t>محیط به سه بخش محیط زیستی (شامل عامل بيماريزا)، اجتماعی و فیزیکی تقسیم شده است.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88665667"/>
              </p:ext>
            </p:extLst>
          </p:nvPr>
        </p:nvGraphicFramePr>
        <p:xfrm>
          <a:off x="609600" y="2498725"/>
          <a:ext cx="3852863" cy="3825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AC4BFC-5AD7-4946-C409-47D7E8A02D7C}"/>
              </a:ext>
            </a:extLst>
          </p:cNvPr>
          <p:cNvCxnSpPr/>
          <p:nvPr/>
        </p:nvCxnSpPr>
        <p:spPr>
          <a:xfrm>
            <a:off x="1752600" y="3657600"/>
            <a:ext cx="0" cy="457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DC0DC0-7B89-CE1D-08C5-091424477A08}"/>
              </a:ext>
            </a:extLst>
          </p:cNvPr>
          <p:cNvCxnSpPr>
            <a:cxnSpLocks/>
          </p:cNvCxnSpPr>
          <p:nvPr/>
        </p:nvCxnSpPr>
        <p:spPr>
          <a:xfrm flipH="1">
            <a:off x="762000" y="5105400"/>
            <a:ext cx="381000" cy="22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137E17D-6E64-0EC8-0A17-3EF3A155CA7C}"/>
              </a:ext>
            </a:extLst>
          </p:cNvPr>
          <p:cNvCxnSpPr>
            <a:cxnSpLocks/>
          </p:cNvCxnSpPr>
          <p:nvPr/>
        </p:nvCxnSpPr>
        <p:spPr>
          <a:xfrm>
            <a:off x="2421731" y="5097194"/>
            <a:ext cx="397669" cy="2368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7163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15200" cy="12192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/>
              <a:t>مدل شبکه علیت</a:t>
            </a:r>
            <a:br>
              <a:rPr lang="fa-IR" b="1" dirty="0"/>
            </a:br>
            <a:r>
              <a:rPr lang="en-US" b="1" dirty="0"/>
              <a:t>The web of causation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543800" cy="4191000"/>
          </a:xfrm>
        </p:spPr>
        <p:txBody>
          <a:bodyPr>
            <a:normAutofit/>
          </a:bodyPr>
          <a:lstStyle/>
          <a:p>
            <a:pPr algn="just" rtl="1"/>
            <a:endParaRPr lang="fa-IR" altLang="en-US" dirty="0"/>
          </a:p>
          <a:p>
            <a:pPr algn="just" rtl="1"/>
            <a:r>
              <a:rPr lang="fa-IR" altLang="en-US" dirty="0"/>
              <a:t>پیامدها (بیماری) هرگز به یک علت مشخص و مجزا مربوط نیستند؛ بلکه ناشی از زنجیری از علیت هستند که هر حلقه آن نیز به نوبه خود ناشی از «انبوه پیچیده‌ای از عوامل گذشته» می‌باشند.</a:t>
            </a:r>
          </a:p>
          <a:p>
            <a:pPr algn="just" rtl="1"/>
            <a:endParaRPr lang="fa-IR" altLang="en-US" dirty="0"/>
          </a:p>
          <a:p>
            <a:pPr algn="just" rtl="1"/>
            <a:r>
              <a:rPr lang="fa-IR" altLang="en-US" dirty="0"/>
              <a:t>این مدل بر </a:t>
            </a:r>
            <a:r>
              <a:rPr lang="fa-IR" altLang="en-US" dirty="0">
                <a:solidFill>
                  <a:srgbClr val="C00000"/>
                </a:solidFill>
              </a:rPr>
              <a:t>عوامل خطر چندگانه</a:t>
            </a:r>
            <a:r>
              <a:rPr lang="fa-IR" altLang="en-US" dirty="0"/>
              <a:t> </a:t>
            </a:r>
            <a:r>
              <a:rPr lang="en-US" altLang="en-US" dirty="0"/>
              <a:t>(multiple risk factor)</a:t>
            </a:r>
            <a:r>
              <a:rPr lang="fa-IR" altLang="en-US" dirty="0"/>
              <a:t> تاکید دارد.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356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4400" b="1" dirty="0"/>
              <a:t>دامنه اپیدمیولوژی</a:t>
            </a:r>
            <a:endParaRPr lang="en-US" sz="4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03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15200" cy="12192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/>
              <a:t>مدل شبکه علیت</a:t>
            </a:r>
            <a:br>
              <a:rPr lang="fa-IR" b="1" dirty="0"/>
            </a:br>
            <a:r>
              <a:rPr lang="en-US" b="1" dirty="0"/>
              <a:t>The web of causation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543800" cy="4191000"/>
          </a:xfrm>
        </p:spPr>
        <p:txBody>
          <a:bodyPr>
            <a:normAutofit lnSpcReduction="10000"/>
          </a:bodyPr>
          <a:lstStyle/>
          <a:p>
            <a:pPr algn="just" rtl="1"/>
            <a:endParaRPr lang="fa-IR" altLang="en-US" dirty="0"/>
          </a:p>
          <a:p>
            <a:pPr algn="just" rtl="1"/>
            <a:r>
              <a:rPr lang="fa-IR" altLang="en-US" dirty="0">
                <a:solidFill>
                  <a:srgbClr val="C00000"/>
                </a:solidFill>
              </a:rPr>
              <a:t>عوامل خطر:</a:t>
            </a:r>
            <a:r>
              <a:rPr lang="fa-IR" altLang="en-US" dirty="0"/>
              <a:t> به عواملی گفته می‌شود که حضور آنها احتمال پیدایش بیماری را در زمان‌های بعد افزایش می‌دهد.</a:t>
            </a:r>
          </a:p>
          <a:p>
            <a:pPr lvl="1" algn="just" rtl="1"/>
            <a:endParaRPr lang="fa-IR" altLang="en-US" dirty="0"/>
          </a:p>
          <a:p>
            <a:pPr lvl="1" algn="just" rtl="1"/>
            <a:r>
              <a:rPr lang="fa-IR" altLang="en-US" dirty="0"/>
              <a:t>عوامل خطر </a:t>
            </a:r>
            <a:r>
              <a:rPr lang="fa-IR" altLang="en-US" dirty="0">
                <a:solidFill>
                  <a:srgbClr val="0070C0"/>
                </a:solidFill>
              </a:rPr>
              <a:t>قابل تغییر</a:t>
            </a:r>
            <a:r>
              <a:rPr lang="fa-IR" altLang="en-US" dirty="0"/>
              <a:t>: می‌توان شبکه درهم‌تنیده را در نقاط خاصی قطع و از بروز بیماری جلوگیری کرد.</a:t>
            </a:r>
          </a:p>
          <a:p>
            <a:pPr lvl="1" algn="just" rtl="1"/>
            <a:endParaRPr lang="fa-IR" altLang="en-US" dirty="0"/>
          </a:p>
          <a:p>
            <a:pPr lvl="1" algn="just" rtl="1"/>
            <a:r>
              <a:rPr lang="fa-IR" altLang="en-US" dirty="0"/>
              <a:t>عوامل خطر </a:t>
            </a:r>
            <a:r>
              <a:rPr lang="fa-IR" altLang="en-US" dirty="0">
                <a:solidFill>
                  <a:srgbClr val="0070C0"/>
                </a:solidFill>
              </a:rPr>
              <a:t>غیرقابل تغییر</a:t>
            </a:r>
            <a:r>
              <a:rPr lang="fa-IR" altLang="en-US" dirty="0"/>
              <a:t>: شناخت این عوامل خطر، از این نظر که می‌توان اقدامات پیشگیری را در حیطه خاصی متمرکز کرد، سودمند است.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85023"/>
      </p:ext>
    </p:extLst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EE554-DE0A-46EF-BBAC-3E7AE608DE35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2" descr="D:\Drive E\Ozum\Resim\Tabiat\Gul\cox\bful_flower_fields_Funzug_org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036288"/>
      </p:ext>
    </p:extLst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2549324"/>
          </a:xfrm>
        </p:spPr>
        <p:txBody>
          <a:bodyPr>
            <a:noAutofit/>
          </a:bodyPr>
          <a:lstStyle/>
          <a:p>
            <a:pPr algn="r" rtl="1"/>
            <a:r>
              <a:rPr lang="fa-IR" sz="4400" b="1" dirty="0"/>
              <a:t>مقیاس‌های اندازه‌گیری در اپیدمیولوژی</a:t>
            </a:r>
            <a:endParaRPr lang="en-US" sz="4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28600" y="2514600"/>
            <a:ext cx="4267200" cy="3276600"/>
          </a:xfrm>
        </p:spPr>
        <p:txBody>
          <a:bodyPr>
            <a:normAutofit/>
          </a:bodyPr>
          <a:lstStyle/>
          <a:p>
            <a:r>
              <a:rPr lang="en-US" sz="4800" b="1" dirty="0"/>
              <a:t>Measures</a:t>
            </a:r>
          </a:p>
          <a:p>
            <a:r>
              <a:rPr lang="en-US" sz="4800" b="1" dirty="0"/>
              <a:t>In</a:t>
            </a:r>
          </a:p>
          <a:p>
            <a:r>
              <a:rPr lang="en-US" sz="4800" b="1" dirty="0"/>
              <a:t>Epidemiology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84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15200" cy="12192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ابزارهای اندازه‌گیری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543800" cy="4191000"/>
          </a:xfrm>
        </p:spPr>
        <p:txBody>
          <a:bodyPr>
            <a:normAutofit/>
          </a:bodyPr>
          <a:lstStyle/>
          <a:p>
            <a:pPr algn="r" rtl="1"/>
            <a:endParaRPr lang="fa-IR" altLang="en-US" dirty="0">
              <a:latin typeface="Times New Roman" pitchFamily="18" charset="0"/>
            </a:endParaRPr>
          </a:p>
          <a:p>
            <a:pPr algn="r" rtl="1"/>
            <a:r>
              <a:rPr lang="fa-IR" altLang="en-US" dirty="0">
                <a:latin typeface="Times New Roman" pitchFamily="18" charset="0"/>
              </a:rPr>
              <a:t>نسبت (</a:t>
            </a:r>
            <a:r>
              <a:rPr lang="en-US" altLang="en-US" dirty="0">
                <a:latin typeface="Times New Roman" pitchFamily="18" charset="0"/>
              </a:rPr>
              <a:t>Ratio</a:t>
            </a:r>
            <a:r>
              <a:rPr lang="fa-IR" altLang="en-US" dirty="0">
                <a:latin typeface="Times New Roman" pitchFamily="18" charset="0"/>
              </a:rPr>
              <a:t>)</a:t>
            </a:r>
          </a:p>
          <a:p>
            <a:pPr algn="r" rtl="1"/>
            <a:endParaRPr lang="fa-IR" altLang="en-US" dirty="0">
              <a:latin typeface="Times New Roman" pitchFamily="18" charset="0"/>
            </a:endParaRPr>
          </a:p>
          <a:p>
            <a:pPr algn="r" rtl="1"/>
            <a:r>
              <a:rPr lang="fa-IR" altLang="en-US" dirty="0">
                <a:latin typeface="Times New Roman" pitchFamily="18" charset="0"/>
              </a:rPr>
              <a:t>سهم یا تناسب (</a:t>
            </a:r>
            <a:r>
              <a:rPr lang="en-US" altLang="en-US" dirty="0">
                <a:latin typeface="Times New Roman" pitchFamily="18" charset="0"/>
              </a:rPr>
              <a:t>Proportion</a:t>
            </a:r>
            <a:r>
              <a:rPr lang="fa-IR" altLang="en-US" dirty="0">
                <a:latin typeface="Times New Roman" pitchFamily="18" charset="0"/>
              </a:rPr>
              <a:t>) </a:t>
            </a:r>
          </a:p>
          <a:p>
            <a:pPr algn="r" rtl="1"/>
            <a:endParaRPr lang="fa-IR" altLang="en-US" dirty="0">
              <a:latin typeface="Times New Roman" pitchFamily="18" charset="0"/>
            </a:endParaRPr>
          </a:p>
          <a:p>
            <a:pPr algn="r" rtl="1"/>
            <a:r>
              <a:rPr lang="fa-IR" altLang="en-US" dirty="0">
                <a:latin typeface="Times New Roman" pitchFamily="18" charset="0"/>
              </a:rPr>
              <a:t>میزان (</a:t>
            </a:r>
            <a:r>
              <a:rPr lang="en-US" altLang="en-US" dirty="0">
                <a:latin typeface="Times New Roman" pitchFamily="18" charset="0"/>
              </a:rPr>
              <a:t>Rate</a:t>
            </a:r>
            <a:r>
              <a:rPr lang="fa-IR" altLang="en-US" dirty="0">
                <a:latin typeface="Times New Roman" pitchFamily="18" charset="0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967626"/>
      </p:ext>
    </p:extLst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15200" cy="12192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نسبت </a:t>
            </a:r>
            <a:r>
              <a:rPr lang="en-US" b="1" dirty="0"/>
              <a:t>(Ratio)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543800" cy="4191000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>
                <a:latin typeface="Times New Roman" pitchFamily="18" charset="0"/>
              </a:rPr>
              <a:t>بیان‌کننده ارتباط بین دو مقدار</a:t>
            </a:r>
          </a:p>
          <a:p>
            <a:pPr algn="r" rtl="1"/>
            <a:r>
              <a:rPr lang="fa-IR" altLang="en-US" dirty="0">
                <a:latin typeface="Times New Roman" pitchFamily="18" charset="0"/>
              </a:rPr>
              <a:t>تقسیم یک مقدار بر مقدار دیگر</a:t>
            </a:r>
          </a:p>
          <a:p>
            <a:pPr algn="r" rtl="1"/>
            <a:r>
              <a:rPr lang="fa-IR" altLang="en-US" dirty="0">
                <a:solidFill>
                  <a:srgbClr val="C00000"/>
                </a:solidFill>
                <a:latin typeface="Times New Roman" pitchFamily="18" charset="0"/>
              </a:rPr>
              <a:t>صورت و مخرج جزء یکدیگر نیستند.</a:t>
            </a:r>
            <a:r>
              <a:rPr lang="fa-IR" altLang="en-US" dirty="0">
                <a:latin typeface="Times New Roman" pitchFamily="18" charset="0"/>
              </a:rPr>
              <a:t> </a:t>
            </a:r>
            <a:endParaRPr lang="en-US" altLang="en-US" dirty="0">
              <a:latin typeface="Times New Roman" pitchFamily="18" charset="0"/>
            </a:endParaRPr>
          </a:p>
          <a:p>
            <a:pPr algn="r" rtl="1"/>
            <a:r>
              <a:rPr lang="en-US" altLang="en-US" dirty="0">
                <a:latin typeface="Times New Roman" pitchFamily="18" charset="0"/>
              </a:rPr>
              <a:t>Ratio = A / B</a:t>
            </a:r>
            <a:endParaRPr lang="fa-IR" altLang="en-US" dirty="0">
              <a:latin typeface="Times New Roman" pitchFamily="18" charset="0"/>
            </a:endParaRPr>
          </a:p>
          <a:p>
            <a:pPr algn="r" rtl="1"/>
            <a:r>
              <a:rPr lang="fa-IR" altLang="en-US" dirty="0">
                <a:latin typeface="Times New Roman" pitchFamily="18" charset="0"/>
              </a:rPr>
              <a:t>مثال: نسبت تولدهای پسر به دختر (نسبت جنسی)</a:t>
            </a:r>
          </a:p>
          <a:p>
            <a:pPr marL="68580" indent="0" algn="r" rtl="1">
              <a:buNone/>
            </a:pPr>
            <a:r>
              <a:rPr lang="fa-IR" altLang="en-US" dirty="0">
                <a:latin typeface="Times New Roman" pitchFamily="18" charset="0"/>
              </a:rPr>
              <a:t>   دختر / پسر = نسبت جنسی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0197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15200" cy="12192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سهم یا تناسب </a:t>
            </a:r>
            <a:r>
              <a:rPr lang="en-US" b="1" dirty="0"/>
              <a:t>(Proportion)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543800" cy="4191000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>
                <a:latin typeface="Times New Roman" pitchFamily="18" charset="0"/>
              </a:rPr>
              <a:t>سهم </a:t>
            </a:r>
            <a:r>
              <a:rPr lang="en-US" altLang="en-US" dirty="0">
                <a:latin typeface="Times New Roman" pitchFamily="18" charset="0"/>
              </a:rPr>
              <a:t>(proportion)</a:t>
            </a:r>
            <a:r>
              <a:rPr lang="fa-IR" altLang="en-US" dirty="0">
                <a:latin typeface="Times New Roman" pitchFamily="18" charset="0"/>
              </a:rPr>
              <a:t> نوع خاصی از نسبت </a:t>
            </a:r>
            <a:r>
              <a:rPr lang="en-US" altLang="en-US" dirty="0">
                <a:latin typeface="Times New Roman" pitchFamily="18" charset="0"/>
              </a:rPr>
              <a:t>(Ratio)</a:t>
            </a:r>
            <a:r>
              <a:rPr lang="fa-IR" altLang="en-US" dirty="0">
                <a:latin typeface="Times New Roman" pitchFamily="18" charset="0"/>
              </a:rPr>
              <a:t> است که </a:t>
            </a:r>
            <a:r>
              <a:rPr lang="fa-IR" altLang="en-US" dirty="0">
                <a:solidFill>
                  <a:srgbClr val="C00000"/>
                </a:solidFill>
                <a:latin typeface="Times New Roman" pitchFamily="18" charset="0"/>
              </a:rPr>
              <a:t>صورت کسر بخشی از مخرج کسر است</a:t>
            </a:r>
            <a:r>
              <a:rPr lang="fa-IR" altLang="en-US" dirty="0">
                <a:latin typeface="Times New Roman" pitchFamily="18" charset="0"/>
              </a:rPr>
              <a:t>.</a:t>
            </a:r>
          </a:p>
          <a:p>
            <a:pPr algn="r" rtl="1"/>
            <a:endParaRPr lang="fa-IR" altLang="en-US" dirty="0">
              <a:latin typeface="Times New Roman" pitchFamily="18" charset="0"/>
            </a:endParaRPr>
          </a:p>
          <a:p>
            <a:pPr algn="r" rtl="1"/>
            <a:r>
              <a:rPr lang="fa-IR" altLang="en-US" dirty="0">
                <a:latin typeface="Times New Roman" pitchFamily="18" charset="0"/>
              </a:rPr>
              <a:t>یک جزء نسبت به کل: </a:t>
            </a:r>
            <a:r>
              <a:rPr lang="en-US" altLang="en-US" dirty="0">
                <a:latin typeface="Times New Roman" pitchFamily="18" charset="0"/>
              </a:rPr>
              <a:t>A/(A+B)</a:t>
            </a:r>
          </a:p>
          <a:p>
            <a:pPr algn="r" rtl="1"/>
            <a:endParaRPr lang="en-US" altLang="en-US" dirty="0">
              <a:latin typeface="Times New Roman" pitchFamily="18" charset="0"/>
            </a:endParaRPr>
          </a:p>
          <a:p>
            <a:pPr algn="r" rtl="1"/>
            <a:r>
              <a:rPr lang="fa-IR" altLang="en-US" dirty="0">
                <a:latin typeface="Times New Roman" pitchFamily="18" charset="0"/>
              </a:rPr>
              <a:t>مثال: سهم پسر بودن از تمام تولدها</a:t>
            </a:r>
          </a:p>
          <a:p>
            <a:pPr marL="68580" indent="0" algn="r" rtl="1">
              <a:buNone/>
            </a:pPr>
            <a:r>
              <a:rPr lang="fa-IR" altLang="en-US" dirty="0">
                <a:latin typeface="Times New Roman" pitchFamily="18" charset="0"/>
              </a:rPr>
              <a:t>   (دختر + پسر) / پسر = سهم پسر بودن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61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15200" cy="12192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میزان </a:t>
            </a:r>
            <a:r>
              <a:rPr lang="en-US" b="1" dirty="0"/>
              <a:t>(Rate)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543800" cy="4191000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>
                <a:latin typeface="Times New Roman" pitchFamily="18" charset="0"/>
              </a:rPr>
              <a:t>میزان </a:t>
            </a:r>
            <a:r>
              <a:rPr lang="en-US" altLang="en-US" dirty="0">
                <a:latin typeface="Times New Roman" pitchFamily="18" charset="0"/>
              </a:rPr>
              <a:t>(Rate)</a:t>
            </a:r>
            <a:r>
              <a:rPr lang="fa-IR" altLang="en-US" dirty="0">
                <a:latin typeface="Times New Roman" pitchFamily="18" charset="0"/>
              </a:rPr>
              <a:t> نوع خاصی از سهم یا تناسب </a:t>
            </a:r>
            <a:r>
              <a:rPr lang="en-US" altLang="en-US" dirty="0">
                <a:latin typeface="Times New Roman" pitchFamily="18" charset="0"/>
              </a:rPr>
              <a:t>(Proportion)</a:t>
            </a:r>
            <a:r>
              <a:rPr lang="fa-IR" altLang="en-US" dirty="0">
                <a:latin typeface="Times New Roman" pitchFamily="18" charset="0"/>
              </a:rPr>
              <a:t> است که دارای بعد زمانی است.</a:t>
            </a:r>
          </a:p>
          <a:p>
            <a:pPr algn="r" rtl="1"/>
            <a:endParaRPr lang="fa-IR" altLang="en-US" sz="1200" dirty="0">
              <a:latin typeface="Times New Roman" pitchFamily="18" charset="0"/>
            </a:endParaRPr>
          </a:p>
          <a:p>
            <a:pPr algn="r" rtl="1"/>
            <a:r>
              <a:rPr lang="fa-IR" altLang="en-US" dirty="0">
                <a:latin typeface="Times New Roman" pitchFamily="18" charset="0"/>
              </a:rPr>
              <a:t>میزان مبنای اندازه‌گیری رویداد بیماری است. زیرا سنجشی است که احتمال یا خطر بیماری را در جامعه معینی در دوره زمانی خاصی به روشنی بیان می‌کند.</a:t>
            </a:r>
          </a:p>
          <a:p>
            <a:pPr algn="r" rtl="1"/>
            <a:endParaRPr lang="fa-IR" altLang="en-US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26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0" y="441960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dirty="0"/>
              <a:t>تعداد حوادث در دوره معینی از زمان</a:t>
            </a:r>
          </a:p>
          <a:p>
            <a:pPr algn="ctr">
              <a:lnSpc>
                <a:spcPct val="200000"/>
              </a:lnSpc>
            </a:pPr>
            <a:r>
              <a:rPr lang="fa-IR" dirty="0"/>
              <a:t>جمعیت در معرض خطر این حوادث در همان دوره از زمان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333500" y="5105400"/>
            <a:ext cx="5181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ultiply 9"/>
          <p:cNvSpPr/>
          <p:nvPr/>
        </p:nvSpPr>
        <p:spPr>
          <a:xfrm>
            <a:off x="6629400" y="4953000"/>
            <a:ext cx="190500" cy="304800"/>
          </a:xfrm>
          <a:prstGeom prst="mathMultiply">
            <a:avLst/>
          </a:prstGeom>
          <a:solidFill>
            <a:schemeClr val="tx1"/>
          </a:solidFill>
          <a:ln w="9525"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0" y="4810780"/>
            <a:ext cx="22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9440439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Drive E\Ozum\Resim\Tabiat\Gunes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8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حالت بومی </a:t>
            </a:r>
            <a:r>
              <a:rPr lang="en-US" b="1" dirty="0"/>
              <a:t>(Endemic)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38485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/>
              <a:t>وقوع معمول و همیشگی یک بیماری در یک منطقه یا یک جمعیت معین</a:t>
            </a:r>
          </a:p>
          <a:p>
            <a:pPr algn="r" rtl="1"/>
            <a:endParaRPr lang="fa-IR" altLang="en-US" dirty="0"/>
          </a:p>
          <a:p>
            <a:pPr algn="r" rtl="1"/>
            <a:r>
              <a:rPr lang="fa-IR" altLang="en-US" dirty="0"/>
              <a:t>وجود یک بیماری یا عامل بیماریزا بصورت دائم در یک منطقه جغرافیایی خاص، به‌طوری‌که وقوع آن عادی به نظر برسد. </a:t>
            </a:r>
            <a:endParaRPr lang="en-US" altLang="en-US" dirty="0"/>
          </a:p>
          <a:p>
            <a:pPr algn="r" rtl="1"/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91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حالت همه‌گیری </a:t>
            </a:r>
            <a:r>
              <a:rPr lang="en-US" b="1" dirty="0"/>
              <a:t>(Epidemic)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altLang="en-US" dirty="0"/>
              <a:t>وقوع موارد یک بیماری در یک جامعه یا یک منطقه به‌طوری‌که به‌وضوح </a:t>
            </a:r>
            <a:r>
              <a:rPr lang="fa-IR" altLang="en-US" b="1" dirty="0"/>
              <a:t>بیش از تعداد ”پیش‌بینی‌شده“ یا ”منتظره“</a:t>
            </a:r>
            <a:r>
              <a:rPr lang="fa-IR" altLang="en-US" dirty="0"/>
              <a:t> قبلی باشد.</a:t>
            </a:r>
          </a:p>
          <a:p>
            <a:pPr algn="r" rtl="1"/>
            <a:r>
              <a:rPr lang="fa-IR" altLang="en-US" dirty="0">
                <a:solidFill>
                  <a:srgbClr val="C00000"/>
                </a:solidFill>
              </a:rPr>
              <a:t>نکاتی در مورد واژه همه‌گیری (اپیدمی):</a:t>
            </a:r>
          </a:p>
          <a:p>
            <a:pPr lvl="1" algn="r" rtl="1"/>
            <a:r>
              <a:rPr lang="fa-IR" altLang="en-US" dirty="0"/>
              <a:t>شمار مواردی که حاکی از همه‌گیری است بر حسب ”عامل بیماریزا“، ”تعداد جمعیت و نوع آن“ و ”تجربه قبلی جامعه“ متفاوت است؛</a:t>
            </a:r>
          </a:p>
          <a:p>
            <a:pPr lvl="1" algn="r" rtl="1"/>
            <a:r>
              <a:rPr lang="fa-IR" altLang="en-US" dirty="0"/>
              <a:t>شامل هر نوع بیماری یا آسیب می‌شود؛</a:t>
            </a:r>
          </a:p>
          <a:p>
            <a:pPr lvl="1" algn="r" rtl="1"/>
            <a:r>
              <a:rPr lang="fa-IR" altLang="en-US" dirty="0"/>
              <a:t>یک عدد کلی و جهانی که بتوان آن را مبنا و پایه همه‌گیری قرار داد وجود ندارد؛</a:t>
            </a:r>
          </a:p>
          <a:p>
            <a:pPr lvl="1" algn="r" rtl="1"/>
            <a:r>
              <a:rPr lang="fa-IR" altLang="en-US" dirty="0"/>
              <a:t>دوره همه‌گیری هر فاصله زمانی را در بر می‌گیرد؛</a:t>
            </a:r>
          </a:p>
          <a:p>
            <a:pPr lvl="1" algn="r" rtl="1"/>
            <a:r>
              <a:rPr lang="fa-IR" altLang="en-US" dirty="0"/>
              <a:t>محدود به ناحیه جغرافیایی خاصی نمی‌شود.</a:t>
            </a: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611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حالت جهانگیری </a:t>
            </a:r>
            <a:r>
              <a:rPr lang="en-US" b="1" dirty="0"/>
              <a:t>(Pandemic)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/>
              <a:t>نوعی همه‌گیری است که در سطح بسیار وسیع روی می‌دهد (از مرزهای بین‌المللی فراتر رفته) و بطور غیرمعمول، شمار بسیار زیادی از مردم را دچار می‌کند. </a:t>
            </a:r>
            <a:endParaRPr lang="en-US" altLang="en-US" dirty="0"/>
          </a:p>
          <a:p>
            <a:pPr algn="r" rtl="1"/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50905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حالت تک‌گیری </a:t>
            </a:r>
            <a:r>
              <a:rPr lang="en-US" b="1" dirty="0"/>
              <a:t>(Sporadic)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/>
              <a:t>وقوع نامنظم، تصادفی و گاه‌و‌بیگاه موارد یک بیماری که از لحاظ زمانی و مکانی با یکدیگر همبستگی نداشته باشند. </a:t>
            </a:r>
            <a:endParaRPr lang="en-US" altLang="en-US" dirty="0"/>
          </a:p>
          <a:p>
            <a:pPr algn="r" rtl="1"/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192253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Drive E\Ozum\Resim\Tabiat\Gul\cox\colors_of_nature_Funzug_org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8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2168324"/>
          </a:xfrm>
        </p:spPr>
        <p:txBody>
          <a:bodyPr>
            <a:noAutofit/>
          </a:bodyPr>
          <a:lstStyle/>
          <a:p>
            <a:pPr algn="r" rtl="1"/>
            <a:r>
              <a:rPr lang="fa-IR" sz="4400" b="1" dirty="0"/>
              <a:t>مدل‌های علیتی بیماری</a:t>
            </a:r>
            <a:endParaRPr lang="en-US" sz="4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00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3152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/>
              <a:t>مدل‌های علیتی بیماری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3652"/>
            <a:ext cx="7467600" cy="4077148"/>
          </a:xfrm>
        </p:spPr>
        <p:txBody>
          <a:bodyPr>
            <a:normAutofit/>
          </a:bodyPr>
          <a:lstStyle/>
          <a:p>
            <a:pPr algn="r" rtl="1"/>
            <a:r>
              <a:rPr lang="fa-IR" altLang="en-US" dirty="0"/>
              <a:t>مدل تک علیتی</a:t>
            </a:r>
          </a:p>
          <a:p>
            <a:pPr algn="r" rtl="1"/>
            <a:endParaRPr lang="fa-IR" altLang="en-US" dirty="0"/>
          </a:p>
          <a:p>
            <a:pPr algn="r" rtl="1"/>
            <a:r>
              <a:rPr lang="fa-IR" altLang="en-US" dirty="0"/>
              <a:t>مدل‌های چند علیتی</a:t>
            </a:r>
          </a:p>
          <a:p>
            <a:pPr lvl="1" algn="r" rtl="1"/>
            <a:r>
              <a:rPr lang="fa-IR" altLang="en-US" dirty="0"/>
              <a:t>مدل مثلث اپیدمیولوژی</a:t>
            </a:r>
          </a:p>
          <a:p>
            <a:pPr lvl="1" algn="r" rtl="1"/>
            <a:r>
              <a:rPr lang="fa-IR" altLang="en-US" dirty="0"/>
              <a:t>مدل چرخ</a:t>
            </a:r>
          </a:p>
          <a:p>
            <a:pPr lvl="1" algn="r" rtl="1"/>
            <a:r>
              <a:rPr lang="fa-IR" altLang="en-US" dirty="0"/>
              <a:t>مدل شبکه علیت</a:t>
            </a: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A5F0-9516-465F-A410-6A92D929B8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09747"/>
      </p:ext>
    </p:extLst>
  </p:cSld>
  <p:clrMapOvr>
    <a:masterClrMapping/>
  </p:clrMapOvr>
  <p:transition spd="slow">
    <p:randomBar dir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1289</TotalTime>
  <Words>1262</Words>
  <Application>Microsoft Office PowerPoint</Application>
  <PresentationFormat>On-screen Show (4:3)</PresentationFormat>
  <Paragraphs>165</Paragraphs>
  <Slides>27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Century Gothic</vt:lpstr>
      <vt:lpstr>Times New Roman</vt:lpstr>
      <vt:lpstr>Wingdings 2</vt:lpstr>
      <vt:lpstr>Austin</vt:lpstr>
      <vt:lpstr>PowerPoint Presentation</vt:lpstr>
      <vt:lpstr>دامنه اپیدمیولوژی</vt:lpstr>
      <vt:lpstr>حالت بومی (Endemic)</vt:lpstr>
      <vt:lpstr>حالت همه‌گیری (Epidemic)</vt:lpstr>
      <vt:lpstr>حالت جهانگیری (Pandemic)</vt:lpstr>
      <vt:lpstr>حالت تک‌گیری (Sporadic)</vt:lpstr>
      <vt:lpstr>PowerPoint Presentation</vt:lpstr>
      <vt:lpstr>مدل‌های علیتی بیماری</vt:lpstr>
      <vt:lpstr>مدل‌های علیتی بیماری</vt:lpstr>
      <vt:lpstr>مدل تک علیتی</vt:lpstr>
      <vt:lpstr>عوامل موثر در ایجاد بیماری</vt:lpstr>
      <vt:lpstr>عوامل مرتبط با میزبان</vt:lpstr>
      <vt:lpstr>عوامل مرتبط با میزبان (ادامه)</vt:lpstr>
      <vt:lpstr>عوامل مرتبط با محیط</vt:lpstr>
      <vt:lpstr>چند تعریف عوامل زیستی</vt:lpstr>
      <vt:lpstr>ارتباط عوامل با یکدیگر</vt:lpstr>
      <vt:lpstr>مدل مثلث اپیدمیولوژی The epidemiological triangle model</vt:lpstr>
      <vt:lpstr>مدل چرخ The wheel model</vt:lpstr>
      <vt:lpstr>مدل شبکه علیت The web of causation</vt:lpstr>
      <vt:lpstr>مدل شبکه علیت The web of causation</vt:lpstr>
      <vt:lpstr>PowerPoint Presentation</vt:lpstr>
      <vt:lpstr>مقیاس‌های اندازه‌گیری در اپیدمیولوژی</vt:lpstr>
      <vt:lpstr>ابزارهای اندازه‌گیری بیماری</vt:lpstr>
      <vt:lpstr>نسبت (Ratio)</vt:lpstr>
      <vt:lpstr>سهم یا تناسب (Proportion)</vt:lpstr>
      <vt:lpstr>میزان (Rate)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Ali</cp:lastModifiedBy>
  <cp:revision>311</cp:revision>
  <dcterms:created xsi:type="dcterms:W3CDTF">2017-02-10T12:31:03Z</dcterms:created>
  <dcterms:modified xsi:type="dcterms:W3CDTF">2025-10-19T22:29:34Z</dcterms:modified>
</cp:coreProperties>
</file>